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  <p:sldId id="265" r:id="rId9"/>
    <p:sldId id="258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Open Sans" panose="020B0606030504020204" pitchFamily="34" charset="0"/>
      <p:regular r:id="rId16"/>
      <p:bold r:id="rId17"/>
      <p:italic r:id="rId18"/>
      <p:boldItalic r:id="rId19"/>
    </p:embeddedFont>
    <p:embeddedFont>
      <p:font typeface="Twinkl" pitchFamily="2" charset="0"/>
      <p:regular r:id="rId20"/>
      <p:bold r:id="rId21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9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488" userDrawn="1">
          <p15:clr>
            <a:srgbClr val="A4A3A4"/>
          </p15:clr>
        </p15:guide>
        <p15:guide id="4" pos="27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userDrawn="1">
          <p15:clr>
            <a:srgbClr val="A4A3A4"/>
          </p15:clr>
        </p15:guide>
        <p15:guide id="8" pos="5760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4320" userDrawn="1">
          <p15:clr>
            <a:srgbClr val="A4A3A4"/>
          </p15:clr>
        </p15:guide>
        <p15:guide id="12" orient="horz" pos="686" userDrawn="1">
          <p15:clr>
            <a:srgbClr val="A4A3A4"/>
          </p15:clr>
        </p15:guide>
        <p15:guide id="13" orient="horz" pos="867" userDrawn="1">
          <p15:clr>
            <a:srgbClr val="A4A3A4"/>
          </p15:clr>
        </p15:guide>
        <p15:guide id="14" orient="horz" pos="27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CA7"/>
    <a:srgbClr val="FFCF21"/>
    <a:srgbClr val="404080"/>
    <a:srgbClr val="393A71"/>
    <a:srgbClr val="DC9328"/>
    <a:srgbClr val="357F71"/>
    <a:srgbClr val="456F67"/>
    <a:srgbClr val="E7A23D"/>
    <a:srgbClr val="EDBA6C"/>
    <a:srgbClr val="8091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458" y="102"/>
      </p:cViewPr>
      <p:guideLst>
        <p:guide orient="horz" pos="459"/>
        <p:guide pos="2880"/>
        <p:guide pos="5488"/>
        <p:guide pos="272"/>
        <p:guide orient="horz" pos="2160"/>
        <p:guide orient="horz" pos="4042"/>
        <p:guide/>
        <p:guide pos="5760"/>
        <p:guide orient="horz"/>
        <p:guide orient="horz" pos="4320"/>
        <p:guide orient="horz" pos="686"/>
        <p:guide orient="horz" pos="867"/>
        <p:guide orient="horz" pos="27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E23B0-7AFB-419F-88ED-9863E094EC0D}" type="datetimeFigureOut">
              <a:rPr lang="en-GB" smtClean="0"/>
              <a:t>22/09/2021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15618-F096-47F9-A2E0-5659E5968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6240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96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557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29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039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5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60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064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7546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FC5A4305-8538-4AC5-A69B-BA0518FA21B2}" type="datetimeFigureOut">
              <a:rPr lang="en-GB"/>
              <a:pPr>
                <a:defRPr/>
              </a:pPr>
              <a:t>22/09/2021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7" r:id="rId2"/>
    <p:sldLayoutId id="2147483712" r:id="rId3"/>
    <p:sldLayoutId id="2147483713" r:id="rId4"/>
    <p:sldLayoutId id="2147483716" r:id="rId5"/>
    <p:sldLayoutId id="2147483714" r:id="rId6"/>
    <p:sldLayoutId id="2147483715" r:id="rId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daily-debate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2DE0EB5B-B465-481D-940E-5BAABC11A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729276"/>
            <a:ext cx="777557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0" bIns="10800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algn="ctr" eaLnBrk="1" hangingPunct="1"/>
            <a:r>
              <a:rPr lang="en-GB" altLang="en-US" sz="36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Crack the Code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585D09-7A0A-427F-972A-B728835FD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463" y="1408113"/>
            <a:ext cx="78390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algn="ctr"/>
            <a:r>
              <a:rPr lang="en-GB" alt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2, 2, 3</a:t>
            </a:r>
          </a:p>
          <a:p>
            <a:pPr algn="ctr"/>
            <a:r>
              <a:rPr lang="en-GB" alt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3, 8, 9, 12, 4, 18, 5, 14 </a:t>
            </a:r>
          </a:p>
          <a:p>
            <a:pPr algn="ctr"/>
            <a:r>
              <a:rPr lang="en-GB" alt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9, 14</a:t>
            </a:r>
          </a:p>
          <a:p>
            <a:pPr algn="ctr"/>
            <a:r>
              <a:rPr lang="en-GB" alt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14, 5, 5, 4 </a:t>
            </a:r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2F759590-3057-4533-B009-64E5AE283A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515914"/>
              </p:ext>
            </p:extLst>
          </p:nvPr>
        </p:nvGraphicFramePr>
        <p:xfrm>
          <a:off x="1524000" y="3083732"/>
          <a:ext cx="6096000" cy="810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93559639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667287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831125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6397344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785776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75550945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256679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9989336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648766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82698119"/>
                    </a:ext>
                  </a:extLst>
                </a:gridCol>
              </a:tblGrid>
              <a:tr h="407946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7791976"/>
                  </a:ext>
                </a:extLst>
              </a:tr>
              <a:tr h="402824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97490"/>
                  </a:ext>
                </a:extLst>
              </a:tr>
            </a:tbl>
          </a:graphicData>
        </a:graphic>
      </p:graphicFrame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CFA5C879-A689-48DF-A662-BB26F29758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452461"/>
              </p:ext>
            </p:extLst>
          </p:nvPr>
        </p:nvGraphicFramePr>
        <p:xfrm>
          <a:off x="1524000" y="4110029"/>
          <a:ext cx="6096000" cy="810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93559639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667287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831125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6397344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785776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75550945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256679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9989336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648766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82698119"/>
                    </a:ext>
                  </a:extLst>
                </a:gridCol>
              </a:tblGrid>
              <a:tr h="407946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7791976"/>
                  </a:ext>
                </a:extLst>
              </a:tr>
              <a:tr h="402824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97490"/>
                  </a:ext>
                </a:extLst>
              </a:tr>
            </a:tbl>
          </a:graphicData>
        </a:graphic>
      </p:graphicFrame>
      <p:graphicFrame>
        <p:nvGraphicFramePr>
          <p:cNvPr id="9" name="Table 2">
            <a:extLst>
              <a:ext uri="{FF2B5EF4-FFF2-40B4-BE49-F238E27FC236}">
                <a16:creationId xmlns:a16="http://schemas.microsoft.com/office/drawing/2014/main" id="{5F344083-BC87-4919-8777-F007C43607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52134"/>
              </p:ext>
            </p:extLst>
          </p:nvPr>
        </p:nvGraphicFramePr>
        <p:xfrm>
          <a:off x="2743200" y="5143482"/>
          <a:ext cx="3657600" cy="810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93559639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667287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831125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6397344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785776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755509457"/>
                    </a:ext>
                  </a:extLst>
                </a:gridCol>
              </a:tblGrid>
              <a:tr h="407946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7791976"/>
                  </a:ext>
                </a:extLst>
              </a:tr>
              <a:tr h="402824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AF2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9749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F91E048F-7C85-4486-BE78-24FF8840F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140" y="2488948"/>
            <a:ext cx="6979720" cy="1880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0" rIns="0" bIns="10800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algn="ctr" eaLnBrk="1" hangingPunct="1"/>
            <a:r>
              <a:rPr lang="en-GB" altLang="en-US" sz="54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BBC </a:t>
            </a:r>
            <a:br>
              <a:rPr lang="en-GB" altLang="en-US" sz="54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altLang="en-US" sz="54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Children in Need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78BFB18-78AF-4564-B870-108FB16F2DBF}"/>
              </a:ext>
            </a:extLst>
          </p:cNvPr>
          <p:cNvCxnSpPr>
            <a:cxnSpLocks/>
          </p:cNvCxnSpPr>
          <p:nvPr/>
        </p:nvCxnSpPr>
        <p:spPr>
          <a:xfrm>
            <a:off x="0" y="1920188"/>
            <a:ext cx="9144000" cy="0"/>
          </a:xfrm>
          <a:prstGeom prst="line">
            <a:avLst/>
          </a:prstGeom>
          <a:ln w="28575">
            <a:solidFill>
              <a:srgbClr val="FFCF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B7B1611-09B7-4553-ABEE-AFF36F919E27}"/>
              </a:ext>
            </a:extLst>
          </p:cNvPr>
          <p:cNvCxnSpPr>
            <a:cxnSpLocks/>
          </p:cNvCxnSpPr>
          <p:nvPr/>
        </p:nvCxnSpPr>
        <p:spPr>
          <a:xfrm>
            <a:off x="0" y="4920821"/>
            <a:ext cx="9144000" cy="0"/>
          </a:xfrm>
          <a:prstGeom prst="line">
            <a:avLst/>
          </a:prstGeom>
          <a:ln w="28575">
            <a:solidFill>
              <a:srgbClr val="FFCF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013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D5DCF7C-5B73-4DDD-85AC-7AFC61EF9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1651669"/>
            <a:ext cx="4805381" cy="132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0" rIns="0" bIns="10800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 sz="36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BBC Children in </a:t>
            </a:r>
            <a:br>
              <a:rPr lang="en-GB" altLang="en-US" sz="36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altLang="en-US" sz="36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Need’s Vision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104250-2847-4E9E-80DE-69CBEAFAB964}"/>
              </a:ext>
            </a:extLst>
          </p:cNvPr>
          <p:cNvSpPr txBox="1"/>
          <p:nvPr/>
        </p:nvSpPr>
        <p:spPr>
          <a:xfrm>
            <a:off x="3809999" y="2898541"/>
            <a:ext cx="5132665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GB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vision is that every young person </a:t>
            </a:r>
            <a:br>
              <a:rPr lang="en-GB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the UK grows up in an </a:t>
            </a:r>
            <a:br>
              <a:rPr lang="en-GB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environment which:</a:t>
            </a:r>
          </a:p>
          <a:p>
            <a:pPr marL="268288" indent="-176213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safe</a:t>
            </a:r>
          </a:p>
          <a:p>
            <a:pPr marL="268288" indent="-176213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happy and secure</a:t>
            </a:r>
          </a:p>
          <a:p>
            <a:pPr marL="268288" indent="-176213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Allows them to reach their potential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F438D2-98CD-4FAC-829F-D934BC9BEE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18" r="10105"/>
          <a:stretch/>
        </p:blipFill>
        <p:spPr>
          <a:xfrm>
            <a:off x="0" y="0"/>
            <a:ext cx="34194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00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1626443-09B4-4551-8DB8-E867DECF8CBF}"/>
              </a:ext>
            </a:extLst>
          </p:cNvPr>
          <p:cNvSpPr/>
          <p:nvPr/>
        </p:nvSpPr>
        <p:spPr>
          <a:xfrm>
            <a:off x="2029434" y="4533900"/>
            <a:ext cx="5309245" cy="1009650"/>
          </a:xfrm>
          <a:prstGeom prst="rect">
            <a:avLst/>
          </a:prstGeom>
          <a:solidFill>
            <a:srgbClr val="404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D45399E-ED94-4C32-AD77-5E2862A4BD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906899"/>
            <a:ext cx="777557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0" bIns="10800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algn="ctr" eaLnBrk="1" hangingPunct="1"/>
            <a:r>
              <a:rPr lang="en-GB" altLang="en-US" sz="36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BBC Children in Need?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2A4D7C0-E5CB-438D-9993-E431C590FC93}"/>
              </a:ext>
            </a:extLst>
          </p:cNvPr>
          <p:cNvSpPr/>
          <p:nvPr/>
        </p:nvSpPr>
        <p:spPr>
          <a:xfrm>
            <a:off x="1094837" y="1781924"/>
            <a:ext cx="6874704" cy="246221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285750" indent="-193675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BBC Children in Need is a charity, making a difference to children and teenagers all over the UK. They support 2700 different projects in the UK, providing grants and supporting vulnerable </a:t>
            </a:r>
            <a:b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young people. </a:t>
            </a:r>
          </a:p>
          <a:p>
            <a:pPr marL="285750" indent="-193675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Since BBC Children in Need began, over £950 million has been raised for good causes and many disadvantaged young people have been helped by the money donated.</a:t>
            </a:r>
          </a:p>
          <a:p>
            <a:pPr marL="285750" indent="-193675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November, BBC Children in Need have an annual appeal night with lots of events taking place in order to raise money for charity.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F2D083C-4DC0-49AD-A8DB-94D9FB77B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05" y="4429938"/>
            <a:ext cx="854975" cy="118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557BE04-27DE-40B4-8080-1944084C7DA0}"/>
              </a:ext>
            </a:extLst>
          </p:cNvPr>
          <p:cNvSpPr txBox="1"/>
          <p:nvPr/>
        </p:nvSpPr>
        <p:spPr>
          <a:xfrm>
            <a:off x="2395813" y="4634102"/>
            <a:ext cx="48857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075">
              <a:spcAft>
                <a:spcPts val="600"/>
              </a:spcAft>
              <a:defRPr/>
            </a:pPr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Pudsey Bear became the BBC Children in Need emblem in 1985 and in 1988, BBC Children in Need became a registered charity.</a:t>
            </a:r>
          </a:p>
        </p:txBody>
      </p:sp>
    </p:spTree>
    <p:extLst>
      <p:ext uri="{BB962C8B-B14F-4D97-AF65-F5344CB8AC3E}">
        <p14:creationId xmlns:p14="http://schemas.microsoft.com/office/powerpoint/2010/main" val="86327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E00800ED-6A90-4BB7-BE5E-DFFEB7E33E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544513"/>
            <a:ext cx="7775575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0" bIns="10800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algn="ctr" eaLnBrk="1" hangingPunct="1"/>
            <a:r>
              <a:rPr lang="en-GB" altLang="en-US" sz="36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Many Projects Do</a:t>
            </a:r>
            <a:br>
              <a:rPr lang="en-GB" altLang="en-US" sz="36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altLang="en-US" sz="36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BBC Children in Need Support?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1C0452-968F-45BC-A54A-B8895DECF0A3}"/>
              </a:ext>
            </a:extLst>
          </p:cNvPr>
          <p:cNvSpPr/>
          <p:nvPr/>
        </p:nvSpPr>
        <p:spPr>
          <a:xfrm>
            <a:off x="684213" y="1952625"/>
            <a:ext cx="7775575" cy="538163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Choose one answer from below!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879F3E-1C68-40C1-B9E5-07FBFC1078BD}"/>
              </a:ext>
            </a:extLst>
          </p:cNvPr>
          <p:cNvSpPr/>
          <p:nvPr/>
        </p:nvSpPr>
        <p:spPr>
          <a:xfrm>
            <a:off x="5570538" y="2881313"/>
            <a:ext cx="998537" cy="538162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249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FCDB5C-7600-47C6-886B-28DC26515D80}"/>
              </a:ext>
            </a:extLst>
          </p:cNvPr>
          <p:cNvSpPr/>
          <p:nvPr/>
        </p:nvSpPr>
        <p:spPr>
          <a:xfrm>
            <a:off x="3267075" y="2881313"/>
            <a:ext cx="1038225" cy="538162"/>
          </a:xfrm>
          <a:prstGeom prst="rect">
            <a:avLst/>
          </a:prstGeom>
          <a:solidFill>
            <a:srgbClr val="393A71"/>
          </a:solidFill>
          <a:ln w="28575">
            <a:solidFill>
              <a:srgbClr val="393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25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21D2FE-403A-4148-A16E-EA51FD3EFF8C}"/>
              </a:ext>
            </a:extLst>
          </p:cNvPr>
          <p:cNvSpPr/>
          <p:nvPr/>
        </p:nvSpPr>
        <p:spPr>
          <a:xfrm>
            <a:off x="3305175" y="4098925"/>
            <a:ext cx="1000125" cy="538163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  2700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0DAE35-2F4B-4009-BA75-E78D611EB29A}"/>
              </a:ext>
            </a:extLst>
          </p:cNvPr>
          <p:cNvSpPr/>
          <p:nvPr/>
        </p:nvSpPr>
        <p:spPr>
          <a:xfrm>
            <a:off x="5532438" y="4098925"/>
            <a:ext cx="1036637" cy="538163"/>
          </a:xfrm>
          <a:prstGeom prst="rect">
            <a:avLst/>
          </a:prstGeom>
          <a:solidFill>
            <a:srgbClr val="393A71"/>
          </a:solidFill>
          <a:ln w="28575">
            <a:solidFill>
              <a:srgbClr val="393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1078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7D05358-8C9A-47AE-B897-592563D848EC}"/>
              </a:ext>
            </a:extLst>
          </p:cNvPr>
          <p:cNvSpPr/>
          <p:nvPr/>
        </p:nvSpPr>
        <p:spPr>
          <a:xfrm>
            <a:off x="1731963" y="5026025"/>
            <a:ext cx="5680075" cy="538163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Well done if you voted for C!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33BD8F2-8BE4-49AA-95E3-A3D7BE1ADE58}"/>
              </a:ext>
            </a:extLst>
          </p:cNvPr>
          <p:cNvSpPr/>
          <p:nvPr/>
        </p:nvSpPr>
        <p:spPr>
          <a:xfrm>
            <a:off x="437522" y="5699125"/>
            <a:ext cx="8268956" cy="53816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BBC Children in Need support many children’s projects all over the UK.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3580A9-5CF8-42A5-92B9-772B7257F3CB}"/>
              </a:ext>
            </a:extLst>
          </p:cNvPr>
          <p:cNvSpPr/>
          <p:nvPr/>
        </p:nvSpPr>
        <p:spPr>
          <a:xfrm>
            <a:off x="3305175" y="4098925"/>
            <a:ext cx="1000125" cy="538163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2700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69E8D23-E067-48D4-93AF-4C72A6831722}"/>
              </a:ext>
            </a:extLst>
          </p:cNvPr>
          <p:cNvSpPr/>
          <p:nvPr/>
        </p:nvSpPr>
        <p:spPr>
          <a:xfrm>
            <a:off x="2574925" y="2719388"/>
            <a:ext cx="835025" cy="836612"/>
          </a:xfrm>
          <a:prstGeom prst="ellipse">
            <a:avLst/>
          </a:prstGeom>
          <a:solidFill>
            <a:srgbClr val="FFC000"/>
          </a:solidFill>
          <a:ln w="25400">
            <a:solidFill>
              <a:srgbClr val="393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latin typeface="Twinkl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77E3308-219C-44FB-9E38-D1A92B1E4A39}"/>
              </a:ext>
            </a:extLst>
          </p:cNvPr>
          <p:cNvSpPr/>
          <p:nvPr/>
        </p:nvSpPr>
        <p:spPr>
          <a:xfrm>
            <a:off x="2833688" y="2873375"/>
            <a:ext cx="361950" cy="53816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001E085-4DF3-4329-992B-A57BFF039DCD}"/>
              </a:ext>
            </a:extLst>
          </p:cNvPr>
          <p:cNvSpPr/>
          <p:nvPr/>
        </p:nvSpPr>
        <p:spPr>
          <a:xfrm>
            <a:off x="4838700" y="3956050"/>
            <a:ext cx="836613" cy="836613"/>
          </a:xfrm>
          <a:prstGeom prst="ellipse">
            <a:avLst/>
          </a:prstGeom>
          <a:solidFill>
            <a:srgbClr val="FFC000"/>
          </a:solidFill>
          <a:ln w="25400">
            <a:solidFill>
              <a:srgbClr val="393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latin typeface="Twinkl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0330745-AFE4-46CE-A7D3-F96392D4A20B}"/>
              </a:ext>
            </a:extLst>
          </p:cNvPr>
          <p:cNvSpPr/>
          <p:nvPr/>
        </p:nvSpPr>
        <p:spPr>
          <a:xfrm>
            <a:off x="5097463" y="4110038"/>
            <a:ext cx="363537" cy="53816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BE31FC4-DD12-4026-8679-084CB20A8C92}"/>
              </a:ext>
            </a:extLst>
          </p:cNvPr>
          <p:cNvSpPr/>
          <p:nvPr/>
        </p:nvSpPr>
        <p:spPr>
          <a:xfrm>
            <a:off x="4838700" y="2722563"/>
            <a:ext cx="836613" cy="836612"/>
          </a:xfrm>
          <a:prstGeom prst="ellipse">
            <a:avLst/>
          </a:prstGeom>
          <a:solidFill>
            <a:srgbClr val="393A7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latin typeface="Twinkl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E3D54F2-FDAD-4197-B941-7825461F6937}"/>
              </a:ext>
            </a:extLst>
          </p:cNvPr>
          <p:cNvSpPr/>
          <p:nvPr/>
        </p:nvSpPr>
        <p:spPr>
          <a:xfrm>
            <a:off x="5095875" y="2871788"/>
            <a:ext cx="361950" cy="53816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BA27E48-4932-419E-872E-B444E62E4F29}"/>
              </a:ext>
            </a:extLst>
          </p:cNvPr>
          <p:cNvSpPr/>
          <p:nvPr/>
        </p:nvSpPr>
        <p:spPr>
          <a:xfrm>
            <a:off x="2570163" y="3956050"/>
            <a:ext cx="836612" cy="836613"/>
          </a:xfrm>
          <a:prstGeom prst="ellipse">
            <a:avLst/>
          </a:prstGeom>
          <a:solidFill>
            <a:srgbClr val="393A7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latin typeface="Twinkl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3104A3D-6DC6-4FEA-BAAF-430FE05DBD4B}"/>
              </a:ext>
            </a:extLst>
          </p:cNvPr>
          <p:cNvSpPr/>
          <p:nvPr/>
        </p:nvSpPr>
        <p:spPr>
          <a:xfrm>
            <a:off x="2827338" y="4106863"/>
            <a:ext cx="361950" cy="53816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67424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B3DAD89D-715D-4D2A-89A5-E8B32367C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544513"/>
            <a:ext cx="7775575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0" bIns="10800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algn="ctr" eaLnBrk="1" hangingPunct="1"/>
            <a:r>
              <a:rPr lang="en-GB" altLang="en-US" sz="36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Did BBC Children in Need</a:t>
            </a:r>
            <a:br>
              <a:rPr lang="en-GB" altLang="en-US" sz="36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altLang="en-US" sz="36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Become a Charity?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DA033A-A498-4E3A-B7EF-5BDC476A34D3}"/>
              </a:ext>
            </a:extLst>
          </p:cNvPr>
          <p:cNvSpPr/>
          <p:nvPr/>
        </p:nvSpPr>
        <p:spPr>
          <a:xfrm>
            <a:off x="684213" y="1952625"/>
            <a:ext cx="7775575" cy="538163"/>
          </a:xfrm>
          <a:prstGeom prst="rect">
            <a:avLst/>
          </a:prstGeom>
          <a:solidFill>
            <a:schemeClr val="bg1"/>
          </a:solidFill>
          <a:ln w="28575">
            <a:solidFill>
              <a:srgbClr val="393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Choose one answer from below!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8197E2-0886-4B12-A8A7-45F28A6004F1}"/>
              </a:ext>
            </a:extLst>
          </p:cNvPr>
          <p:cNvSpPr/>
          <p:nvPr/>
        </p:nvSpPr>
        <p:spPr>
          <a:xfrm>
            <a:off x="5532438" y="2871787"/>
            <a:ext cx="1036637" cy="538163"/>
          </a:xfrm>
          <a:prstGeom prst="rect">
            <a:avLst/>
          </a:prstGeom>
          <a:solidFill>
            <a:schemeClr val="bg1"/>
          </a:solidFill>
          <a:ln w="28575">
            <a:solidFill>
              <a:srgbClr val="393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1985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B5C4E77-3B8D-49C0-9FCB-C0099D42CFB9}"/>
              </a:ext>
            </a:extLst>
          </p:cNvPr>
          <p:cNvSpPr/>
          <p:nvPr/>
        </p:nvSpPr>
        <p:spPr>
          <a:xfrm>
            <a:off x="3267075" y="2871787"/>
            <a:ext cx="1038225" cy="538163"/>
          </a:xfrm>
          <a:prstGeom prst="rec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1980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3BC16C-5DD6-49AA-A64F-93C292BD871B}"/>
              </a:ext>
            </a:extLst>
          </p:cNvPr>
          <p:cNvSpPr/>
          <p:nvPr/>
        </p:nvSpPr>
        <p:spPr>
          <a:xfrm>
            <a:off x="3305175" y="4106862"/>
            <a:ext cx="1000125" cy="538163"/>
          </a:xfrm>
          <a:prstGeom prst="rect">
            <a:avLst/>
          </a:prstGeom>
          <a:solidFill>
            <a:schemeClr val="bg1"/>
          </a:solidFill>
          <a:ln w="28575">
            <a:solidFill>
              <a:srgbClr val="393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1986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2721BE-4C0B-4C24-A33B-1B7F46D0407B}"/>
              </a:ext>
            </a:extLst>
          </p:cNvPr>
          <p:cNvSpPr/>
          <p:nvPr/>
        </p:nvSpPr>
        <p:spPr>
          <a:xfrm>
            <a:off x="5532438" y="4111625"/>
            <a:ext cx="1036637" cy="538162"/>
          </a:xfrm>
          <a:prstGeom prst="rec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   1988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C6AB90E-5847-40BD-A208-9C34E0B27C46}"/>
              </a:ext>
            </a:extLst>
          </p:cNvPr>
          <p:cNvSpPr/>
          <p:nvPr/>
        </p:nvSpPr>
        <p:spPr>
          <a:xfrm>
            <a:off x="1731963" y="5062538"/>
            <a:ext cx="5680075" cy="538162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Well done if you voted for D!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90A3A84-24C3-4C6B-859E-B1F13A24E4C0}"/>
              </a:ext>
            </a:extLst>
          </p:cNvPr>
          <p:cNvSpPr/>
          <p:nvPr/>
        </p:nvSpPr>
        <p:spPr>
          <a:xfrm>
            <a:off x="5570538" y="4113212"/>
            <a:ext cx="998537" cy="538163"/>
          </a:xfrm>
          <a:prstGeom prst="rect">
            <a:avLst/>
          </a:prstGeom>
          <a:solidFill>
            <a:srgbClr val="00B050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1988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5CD3B2-307E-4993-99D1-A279CEBD189E}"/>
              </a:ext>
            </a:extLst>
          </p:cNvPr>
          <p:cNvSpPr/>
          <p:nvPr/>
        </p:nvSpPr>
        <p:spPr>
          <a:xfrm>
            <a:off x="2574925" y="2719388"/>
            <a:ext cx="835025" cy="836612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latin typeface="Twinkl" pitchFamily="2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A8BC8E3-50D6-4BF5-AA37-2642AA6DBB9A}"/>
              </a:ext>
            </a:extLst>
          </p:cNvPr>
          <p:cNvSpPr/>
          <p:nvPr/>
        </p:nvSpPr>
        <p:spPr>
          <a:xfrm>
            <a:off x="4838700" y="3956050"/>
            <a:ext cx="836613" cy="836613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latin typeface="Twinkl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73A2689-917E-4905-A7C5-BA62A84B48D8}"/>
              </a:ext>
            </a:extLst>
          </p:cNvPr>
          <p:cNvSpPr/>
          <p:nvPr/>
        </p:nvSpPr>
        <p:spPr>
          <a:xfrm>
            <a:off x="4838700" y="2722563"/>
            <a:ext cx="836613" cy="836612"/>
          </a:xfrm>
          <a:prstGeom prst="ellipse">
            <a:avLst/>
          </a:prstGeom>
          <a:solidFill>
            <a:schemeClr val="bg1"/>
          </a:solidFill>
          <a:ln w="25400">
            <a:solidFill>
              <a:srgbClr val="393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latin typeface="Twinkl" pitchFamily="2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0924228-872F-4865-99A2-D2FFE01BDC0B}"/>
              </a:ext>
            </a:extLst>
          </p:cNvPr>
          <p:cNvSpPr/>
          <p:nvPr/>
        </p:nvSpPr>
        <p:spPr>
          <a:xfrm>
            <a:off x="2578114" y="3956050"/>
            <a:ext cx="836612" cy="836613"/>
          </a:xfrm>
          <a:prstGeom prst="ellipse">
            <a:avLst/>
          </a:prstGeom>
          <a:solidFill>
            <a:schemeClr val="bg1"/>
          </a:solidFill>
          <a:ln w="25400">
            <a:solidFill>
              <a:srgbClr val="393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latin typeface="Twinkl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3B09C4A-09E3-40E3-BBDA-62E7DF02C780}"/>
              </a:ext>
            </a:extLst>
          </p:cNvPr>
          <p:cNvSpPr/>
          <p:nvPr/>
        </p:nvSpPr>
        <p:spPr>
          <a:xfrm>
            <a:off x="2833688" y="2873375"/>
            <a:ext cx="361950" cy="53816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883912D-D247-4891-9F75-0C84F5431FA1}"/>
              </a:ext>
            </a:extLst>
          </p:cNvPr>
          <p:cNvSpPr/>
          <p:nvPr/>
        </p:nvSpPr>
        <p:spPr>
          <a:xfrm>
            <a:off x="5097463" y="4120358"/>
            <a:ext cx="363537" cy="53816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1C6269B-CCD8-4094-8A45-BF3973B4C135}"/>
              </a:ext>
            </a:extLst>
          </p:cNvPr>
          <p:cNvSpPr/>
          <p:nvPr/>
        </p:nvSpPr>
        <p:spPr>
          <a:xfrm>
            <a:off x="5095875" y="2871788"/>
            <a:ext cx="361950" cy="53816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C4348E6-8CFB-4D12-8408-305D0C21184E}"/>
              </a:ext>
            </a:extLst>
          </p:cNvPr>
          <p:cNvSpPr/>
          <p:nvPr/>
        </p:nvSpPr>
        <p:spPr>
          <a:xfrm>
            <a:off x="2819387" y="4106863"/>
            <a:ext cx="361950" cy="53816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51762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">
            <a:extLst>
              <a:ext uri="{FF2B5EF4-FFF2-40B4-BE49-F238E27FC236}">
                <a16:creationId xmlns:a16="http://schemas.microsoft.com/office/drawing/2014/main" id="{77AB71AE-B53A-4101-A68C-0F23E6211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4590" y="1458912"/>
            <a:ext cx="5028006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0" rIns="0" bIns="108000">
            <a:spAutoFit/>
          </a:bodyPr>
          <a:lstStyle>
            <a:lvl1pPr>
              <a:defRPr>
                <a:solidFill>
                  <a:schemeClr val="tx1"/>
                </a:solidFill>
                <a:latin typeface="Twinkl Light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 Light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 Light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 Light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 Ligh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 Light" pitchFamily="2" charset="0"/>
              </a:defRPr>
            </a:lvl9pPr>
          </a:lstStyle>
          <a:p>
            <a:pPr eaLnBrk="1" hangingPunct="1"/>
            <a:r>
              <a:rPr lang="en-GB" altLang="en-US" sz="3600" b="1" dirty="0">
                <a:solidFill>
                  <a:srgbClr val="393A7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Can We Do?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ACA161A-2289-4100-92ED-867149E45C4F}"/>
              </a:ext>
            </a:extLst>
          </p:cNvPr>
          <p:cNvSpPr/>
          <p:nvPr/>
        </p:nvSpPr>
        <p:spPr>
          <a:xfrm>
            <a:off x="3864590" y="2165349"/>
            <a:ext cx="4844977" cy="3293209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 a school we are holding a </a:t>
            </a:r>
            <a:r>
              <a:rPr lang="en-GB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"Come as Yourself"</a:t>
            </a: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non-uniform day for Children in Need. </a:t>
            </a:r>
            <a:r>
              <a:rPr lang="en-GB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Bring along your cash and </a:t>
            </a:r>
            <a:br>
              <a:rPr lang="en-GB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give generously.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have other fundraising ideas then please speak to your form tutor or head of year about how you might carry these out.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Visit the Children in Need website for more guidance on how you can get involved.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23D8E1-C6A0-4821-9200-8AAA583CD0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04"/>
          <a:stretch/>
        </p:blipFill>
        <p:spPr>
          <a:xfrm>
            <a:off x="0" y="0"/>
            <a:ext cx="34194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65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3"/>
            <a:extLst>
              <a:ext uri="{FF2B5EF4-FFF2-40B4-BE49-F238E27FC236}">
                <a16:creationId xmlns:a16="http://schemas.microsoft.com/office/drawing/2014/main" id="{A364F929-EC7B-4AF1-8AE8-4A1C0831E5DB}"/>
              </a:ext>
            </a:extLst>
          </p:cNvPr>
          <p:cNvSpPr/>
          <p:nvPr/>
        </p:nvSpPr>
        <p:spPr>
          <a:xfrm>
            <a:off x="3816849" y="3177283"/>
            <a:ext cx="1510301" cy="503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9B3860BD-1FF0-4EB6-9581-A3F374098117}" vid="{F3D069A4-472B-488D-8626-09FE123BB8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Beyond - Debate PowerPoint Template</Template>
  <TotalTime>251</TotalTime>
  <Words>418</Words>
  <Application>Microsoft Office PowerPoint</Application>
  <PresentationFormat>On-screen Show (4:3)</PresentationFormat>
  <Paragraphs>97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Open Sans</vt:lpstr>
      <vt:lpstr>Calibri</vt:lpstr>
      <vt:lpstr>Twinkl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robertshaw</dc:creator>
  <cp:lastModifiedBy>Tarjinder Momi</cp:lastModifiedBy>
  <cp:revision>16</cp:revision>
  <dcterms:created xsi:type="dcterms:W3CDTF">2020-08-14T14:34:18Z</dcterms:created>
  <dcterms:modified xsi:type="dcterms:W3CDTF">2021-09-22T15:18:41Z</dcterms:modified>
</cp:coreProperties>
</file>